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ugler" userId="3cc74b42-4198-4917-8a18-098aea7b0864" providerId="ADAL" clId="{09BC5ECC-3BE8-5345-9C75-773F7A834A5C}"/>
    <pc:docChg chg="modSld">
      <pc:chgData name="michaela kugler" userId="3cc74b42-4198-4917-8a18-098aea7b0864" providerId="ADAL" clId="{09BC5ECC-3BE8-5345-9C75-773F7A834A5C}" dt="2024-09-09T14:14:41.553" v="3" actId="20577"/>
      <pc:docMkLst>
        <pc:docMk/>
      </pc:docMkLst>
      <pc:sldChg chg="modSp">
        <pc:chgData name="michaela kugler" userId="3cc74b42-4198-4917-8a18-098aea7b0864" providerId="ADAL" clId="{09BC5ECC-3BE8-5345-9C75-773F7A834A5C}" dt="2024-09-09T14:14:41.553" v="3" actId="20577"/>
        <pc:sldMkLst>
          <pc:docMk/>
          <pc:sldMk cId="2019924184" sldId="263"/>
        </pc:sldMkLst>
        <pc:spChg chg="mod">
          <ac:chgData name="michaela kugler" userId="3cc74b42-4198-4917-8a18-098aea7b0864" providerId="ADAL" clId="{09BC5ECC-3BE8-5345-9C75-773F7A834A5C}" dt="2024-09-09T14:14:41.553" v="3" actId="20577"/>
          <ac:spMkLst>
            <pc:docMk/>
            <pc:sldMk cId="2019924184" sldId="263"/>
            <ac:spMk id="3" creationId="{B6641090-1B88-7524-FE6D-84E05065F078}"/>
          </ac:spMkLst>
        </pc:spChg>
      </pc:sldChg>
    </pc:docChg>
  </pc:docChgLst>
  <pc:docChgLst>
    <pc:chgData name="michaela kugler" userId="3cc74b42-4198-4917-8a18-098aea7b0864" providerId="ADAL" clId="{9E16DCD2-68C2-4056-927A-C5802E8F8235}"/>
    <pc:docChg chg="custSel modSld">
      <pc:chgData name="michaela kugler" userId="3cc74b42-4198-4917-8a18-098aea7b0864" providerId="ADAL" clId="{9E16DCD2-68C2-4056-927A-C5802E8F8235}" dt="2024-08-28T16:32:36.956" v="23" actId="20577"/>
      <pc:docMkLst>
        <pc:docMk/>
      </pc:docMkLst>
      <pc:sldChg chg="modSp mod">
        <pc:chgData name="michaela kugler" userId="3cc74b42-4198-4917-8a18-098aea7b0864" providerId="ADAL" clId="{9E16DCD2-68C2-4056-927A-C5802E8F8235}" dt="2024-08-28T16:31:45.296" v="21" actId="20577"/>
        <pc:sldMkLst>
          <pc:docMk/>
          <pc:sldMk cId="1423682459" sldId="257"/>
        </pc:sldMkLst>
        <pc:spChg chg="mod">
          <ac:chgData name="michaela kugler" userId="3cc74b42-4198-4917-8a18-098aea7b0864" providerId="ADAL" clId="{9E16DCD2-68C2-4056-927A-C5802E8F8235}" dt="2024-08-28T16:31:45.296" v="21" actId="20577"/>
          <ac:spMkLst>
            <pc:docMk/>
            <pc:sldMk cId="1423682459" sldId="257"/>
            <ac:spMk id="5" creationId="{A7AF2F7D-8DB1-51BA-C68D-47F00C7BD21C}"/>
          </ac:spMkLst>
        </pc:spChg>
      </pc:sldChg>
      <pc:sldChg chg="modSp mod">
        <pc:chgData name="michaela kugler" userId="3cc74b42-4198-4917-8a18-098aea7b0864" providerId="ADAL" clId="{9E16DCD2-68C2-4056-927A-C5802E8F8235}" dt="2024-08-28T16:32:36.956" v="23" actId="20577"/>
        <pc:sldMkLst>
          <pc:docMk/>
          <pc:sldMk cId="2229411451" sldId="261"/>
        </pc:sldMkLst>
        <pc:spChg chg="mod">
          <ac:chgData name="michaela kugler" userId="3cc74b42-4198-4917-8a18-098aea7b0864" providerId="ADAL" clId="{9E16DCD2-68C2-4056-927A-C5802E8F8235}" dt="2024-08-28T16:32:36.956" v="23" actId="20577"/>
          <ac:spMkLst>
            <pc:docMk/>
            <pc:sldMk cId="2229411451" sldId="261"/>
            <ac:spMk id="3" creationId="{7E569303-B377-1BEC-ACEA-D9AD780A7B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414F6-2B12-4569-B1B5-D357FE92BC82}" type="datetimeFigureOut">
              <a:rPr lang="en-DE" smtClean="0"/>
              <a:t>9/9/24</a:t>
            </a:fld>
            <a:endParaRPr lang="en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BF74-6FF7-42B6-8348-83F42A50A9A7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614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E7A75-F026-483E-9396-DC4B9EFB4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161AC7-EEB1-469A-B456-4E46B253B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CC5F0-FA1E-47CE-B380-72EABCC1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8722-4163-4371-AA25-7592A88CE09F}" type="datetimeFigureOut">
              <a:rPr lang="de-DE" smtClean="0"/>
              <a:t>09.09.24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A37540-0132-4A6F-920F-BC0E5065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0B2FB2-7D7A-4244-B30C-C16DCF36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D050-DA49-4298-B528-684847E7E6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4FA"/>
            </a:gs>
            <a:gs pos="6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E72FB4-6E82-4D28-9C5B-964DF559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CE9F44-8895-440B-9AC3-DD9EA49CE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93F3FF-E5A0-4A1C-A50A-D5B2EDB6B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8722-4163-4371-AA25-7592A88CE09F}" type="datetimeFigureOut">
              <a:rPr lang="de-DE" smtClean="0"/>
              <a:t>09.09.24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E27495-4B3B-42BD-9A18-AA42930D9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7205CE-80F9-4DDD-A928-29C85469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D050-DA49-4298-B528-684847E7E6A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39EDD0C-5481-459A-908D-676622EF7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8" y="-77510"/>
            <a:ext cx="2329726" cy="16490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601BCF-90B2-4479-AB64-97A381DFAD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8" y="-77510"/>
            <a:ext cx="2329726" cy="16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E0777-0F95-4B2A-BF92-106BBAC61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52" y="1081191"/>
            <a:ext cx="9144000" cy="2043361"/>
          </a:xfrm>
        </p:spPr>
        <p:txBody>
          <a:bodyPr>
            <a:normAutofit fontScale="90000"/>
          </a:bodyPr>
          <a:lstStyle/>
          <a:p>
            <a:b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de-DE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A9BB1F-F2B0-47EA-AB23-85A185778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748" y="1780578"/>
            <a:ext cx="9144000" cy="22584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4000" dirty="0"/>
              <a:t>Der französischsprachige Austausch in Klasse 8</a:t>
            </a:r>
            <a:endParaRPr lang="de-DE" sz="20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E6CB03-F612-460F-A707-A765B94973CF}"/>
              </a:ext>
            </a:extLst>
          </p:cNvPr>
          <p:cNvSpPr txBox="1"/>
          <p:nvPr/>
        </p:nvSpPr>
        <p:spPr>
          <a:xfrm>
            <a:off x="1080655" y="5991883"/>
            <a:ext cx="214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068AEF-4B83-4E4A-9A22-C677637A5354}"/>
              </a:ext>
            </a:extLst>
          </p:cNvPr>
          <p:cNvSpPr txBox="1"/>
          <p:nvPr/>
        </p:nvSpPr>
        <p:spPr>
          <a:xfrm>
            <a:off x="2694214" y="5802415"/>
            <a:ext cx="3243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sz="20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Christiane Termer</a:t>
            </a:r>
          </a:p>
          <a:p>
            <a:r>
              <a:rPr lang="de-DE" sz="12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(Fachbereichsleiterin AF I</a:t>
            </a:r>
          </a:p>
          <a:p>
            <a:r>
              <a:rPr lang="de-DE" sz="12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Deutsch, Fremdsprachen, Kunst und Musik)</a:t>
            </a:r>
          </a:p>
          <a:p>
            <a:endParaRPr lang="de-DE" sz="20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DA61A0-BFC2-4E90-B738-1E594940BE0B}"/>
              </a:ext>
            </a:extLst>
          </p:cNvPr>
          <p:cNvSpPr txBox="1"/>
          <p:nvPr/>
        </p:nvSpPr>
        <p:spPr>
          <a:xfrm>
            <a:off x="6096001" y="5802415"/>
            <a:ext cx="30371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20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Michaela Kugler</a:t>
            </a:r>
          </a:p>
          <a:p>
            <a:pPr algn="ctr"/>
            <a:r>
              <a:rPr lang="de-DE" sz="12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(Koordinatorin Austausch Kl.8)</a:t>
            </a:r>
          </a:p>
          <a:p>
            <a:endParaRPr lang="de-DE" sz="20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4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BB761-0028-6930-DA66-006FAE4BB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1366"/>
          </a:xfrm>
        </p:spPr>
        <p:txBody>
          <a:bodyPr/>
          <a:lstStyle/>
          <a:p>
            <a:r>
              <a:rPr lang="de-DE" dirty="0"/>
              <a:t>Programm des Austauschs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19F3C2-2A02-997D-DCF3-911C3CC50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3471"/>
            <a:ext cx="9144000" cy="3064329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Beispiel für Programm in Wiesbaden:</a:t>
            </a:r>
          </a:p>
          <a:p>
            <a:pPr algn="l"/>
            <a:r>
              <a:rPr lang="de-DE" dirty="0"/>
              <a:t> 	</a:t>
            </a:r>
            <a:r>
              <a:rPr lang="de-DE" sz="2400" dirty="0"/>
              <a:t>-Kennenlernspiele und Stadtrallye</a:t>
            </a:r>
          </a:p>
          <a:p>
            <a:pPr algn="l"/>
            <a:r>
              <a:rPr lang="de-DE" sz="2400" dirty="0"/>
              <a:t>	-</a:t>
            </a:r>
            <a:r>
              <a:rPr lang="de-DE" sz="2400" dirty="0" err="1"/>
              <a:t>Experiminta</a:t>
            </a:r>
            <a:r>
              <a:rPr lang="de-DE" sz="2400" dirty="0"/>
              <a:t> in Frankfurt</a:t>
            </a:r>
          </a:p>
          <a:p>
            <a:pPr algn="l"/>
            <a:r>
              <a:rPr lang="de-DE" sz="2400" dirty="0"/>
              <a:t>	-Minigolf in Mainz</a:t>
            </a:r>
          </a:p>
          <a:p>
            <a:pPr algn="l"/>
            <a:r>
              <a:rPr lang="de-DE" sz="2400" dirty="0"/>
              <a:t>	-Rüdesheim oder Loreley</a:t>
            </a:r>
          </a:p>
          <a:p>
            <a:pPr algn="l"/>
            <a:r>
              <a:rPr lang="de-DE" sz="2400" dirty="0"/>
              <a:t>	-Kletterwald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Zeitlicher Rahmen: </a:t>
            </a:r>
          </a:p>
          <a:p>
            <a:pPr algn="l"/>
            <a:r>
              <a:rPr lang="de-DE" sz="2400" dirty="0"/>
              <a:t>	Kernzeit ca.1.-6. Std.; 1-2 Nachmittage bis ca. 15/16h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Es wird kein kostspieliges und zeitaufwendiges Zusatzprogramm der Eltern  (und auch kein extra Zimmer) erwartet! Normaler Familienalltag ist oft aufschlussreicher.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5104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610C3-71BA-38D8-CAA8-48A15CD4F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9723"/>
          </a:xfrm>
        </p:spPr>
        <p:txBody>
          <a:bodyPr>
            <a:normAutofit fontScale="90000"/>
          </a:bodyPr>
          <a:lstStyle/>
          <a:p>
            <a:r>
              <a:rPr lang="de-DE" dirty="0"/>
              <a:t>Aufgabe der Schüler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ABEEAF-1B90-153B-DB56-E352D10DA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1443"/>
            <a:ext cx="9144000" cy="192677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Sich auf den Austauschpartner einlassen und sich um ihn kümmern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Sich um Verständigung in der Fremdsprache bemühen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Verhaltensregeln zum Wohle aller einhalten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Die GBS als Gast im Ausland würdig repräsentieren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5699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F7975-3BC6-4099-9216-92CEE0D3A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8580"/>
          </a:xfrm>
        </p:spPr>
        <p:txBody>
          <a:bodyPr/>
          <a:lstStyle/>
          <a:p>
            <a:r>
              <a:rPr lang="de-DE" dirty="0"/>
              <a:t>Rolle der Eltern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EE5C52-2E31-7573-193E-8D684A869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1086" y="2432957"/>
            <a:ext cx="9056914" cy="2400300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Unterstützung des Austauschgedankens durch: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/>
              <a:t>eine tolerante Haltung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/>
              <a:t>Vertrauen in die Kompetenz der Lehrkräfte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/>
              <a:t>offene und zeitnahe Kommunikation im Fall von Problemen oder Konflikten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/>
              <a:t>positive Einflussnahme auf das  „Durchhaltevermögen“ des eigenen Kindes (auch wenn es mal nicht so „rund läuft“)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9431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B38F8-A438-F3DC-851A-214AB49B9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3266"/>
          </a:xfrm>
        </p:spPr>
        <p:txBody>
          <a:bodyPr>
            <a:normAutofit fontScale="90000"/>
          </a:bodyPr>
          <a:lstStyle/>
          <a:p>
            <a:r>
              <a:rPr lang="de-DE" dirty="0"/>
              <a:t>Fazit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3751D3-6865-0AA4-D257-843CACC87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870" y="2324100"/>
            <a:ext cx="9084129" cy="2612571"/>
          </a:xfrm>
        </p:spPr>
        <p:txBody>
          <a:bodyPr>
            <a:normAutofit lnSpcReduction="10000"/>
          </a:bodyPr>
          <a:lstStyle/>
          <a:p>
            <a:pPr algn="l"/>
            <a:r>
              <a:rPr lang="de-DE" sz="2400" dirty="0"/>
              <a:t>Austausch lohnt sich!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wichtige Spracherwerbsphase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erstmals wird Gelerntes im authentischen Umfeld direkt umgesetzt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situatives Sprechen wird geschult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Beitrag zum interkulturellen Lernen und zur Persönlichkeitsbildung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soziales Lernen (Kompromisse schließen, sich aufeinander einlassen)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384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E0836F5-444D-DDB8-7934-CAE76374A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691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de-DE" dirty="0"/>
              <a:t>frankophone Austauschpartner</a:t>
            </a:r>
            <a:endParaRPr lang="en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A7AF2F7D-8DB1-51BA-C68D-47F00C7BD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>
              <a:buSzPct val="160000"/>
              <a:buBlip>
                <a:blip r:embed="rId2"/>
              </a:buBlip>
            </a:pPr>
            <a:r>
              <a:rPr lang="de-DE" sz="2400" dirty="0"/>
              <a:t>     in Montreux (Kanton Vaud (Waadt)) seit 40 Jahren </a:t>
            </a:r>
          </a:p>
          <a:p>
            <a:pPr marL="0" indent="0">
              <a:buSzPct val="125000"/>
              <a:buNone/>
            </a:pPr>
            <a:endParaRPr lang="de-DE" sz="2400" dirty="0"/>
          </a:p>
          <a:p>
            <a:pPr>
              <a:buSzPct val="125000"/>
              <a:buBlip>
                <a:blip r:embed="rId3"/>
              </a:buBlip>
            </a:pPr>
            <a:r>
              <a:rPr lang="de-DE" sz="2400" dirty="0"/>
              <a:t>   in Frankreich (</a:t>
            </a:r>
            <a:r>
              <a:rPr lang="de-DE" sz="2400" dirty="0" err="1"/>
              <a:t>Nouvion-sur-Meuse</a:t>
            </a:r>
            <a:r>
              <a:rPr lang="de-DE" sz="2400" dirty="0"/>
              <a:t> / Ardennes) neu seit Schuljahr 2022/23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2368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D56EC-B38D-DF20-BE90-9A4CE5B73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8484"/>
            <a:ext cx="9144000" cy="1131434"/>
          </a:xfrm>
        </p:spPr>
        <p:txBody>
          <a:bodyPr/>
          <a:lstStyle/>
          <a:p>
            <a:r>
              <a:rPr lang="de-DE" dirty="0"/>
              <a:t>Warum Schüleraustausch?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D7F573-FEC6-0715-442E-5CB27F41D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870" y="2563586"/>
            <a:ext cx="9084129" cy="269421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Vermittlung von Schlüsselkompetenzen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Sprachkompetenz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Sozialkompetenz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Interkulturelles Lernen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Idealer Lernort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Motivation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Notwendiger Schritt zum Erwachsenwerden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3012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A4EEF63-E876-921E-E3E6-0F546FB01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277" y="1282016"/>
            <a:ext cx="4354286" cy="113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Die </a:t>
            </a:r>
            <a:r>
              <a:rPr lang="en-US" sz="4400" dirty="0" err="1"/>
              <a:t>Austauschorte</a:t>
            </a:r>
            <a:endParaRPr lang="en-US" sz="4400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4832317F-2B08-A0E7-E77F-3FD054AC5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331" y="2602233"/>
            <a:ext cx="4293961" cy="324531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800" b="1" dirty="0"/>
              <a:t>Montreux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idyllische</a:t>
            </a:r>
            <a:r>
              <a:rPr lang="en-US" sz="2000" dirty="0"/>
              <a:t> Lage am </a:t>
            </a:r>
            <a:r>
              <a:rPr lang="en-US" sz="2000" dirty="0" err="1"/>
              <a:t>Genfer</a:t>
            </a:r>
            <a:r>
              <a:rPr lang="en-US" sz="2000" dirty="0"/>
              <a:t> See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viele</a:t>
            </a:r>
            <a:r>
              <a:rPr lang="en-US" sz="2000" dirty="0"/>
              <a:t> </a:t>
            </a:r>
            <a:r>
              <a:rPr lang="en-US" sz="2000" dirty="0" err="1"/>
              <a:t>Gastfamilien</a:t>
            </a:r>
            <a:r>
              <a:rPr lang="en-US" sz="2000" dirty="0"/>
              <a:t> </a:t>
            </a:r>
            <a:r>
              <a:rPr lang="en-US" sz="2000" dirty="0" err="1"/>
              <a:t>mehrsprachig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Geringe</a:t>
            </a:r>
            <a:r>
              <a:rPr lang="en-US" sz="2000" dirty="0"/>
              <a:t> </a:t>
            </a:r>
            <a:r>
              <a:rPr lang="en-US" sz="2000" dirty="0" err="1"/>
              <a:t>Abweichungen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</a:t>
            </a:r>
            <a:r>
              <a:rPr lang="en-US" sz="2000" dirty="0" err="1"/>
              <a:t>Standardfranzösisch</a:t>
            </a:r>
            <a:r>
              <a:rPr lang="en-US" sz="2000" dirty="0"/>
              <a:t> (</a:t>
            </a:r>
            <a:r>
              <a:rPr lang="en-US" sz="2000" dirty="0" err="1"/>
              <a:t>Wortschatz</a:t>
            </a:r>
            <a:r>
              <a:rPr lang="en-US" sz="2000" dirty="0"/>
              <a:t>, </a:t>
            </a:r>
            <a:r>
              <a:rPr lang="en-US" sz="2000" dirty="0" err="1"/>
              <a:t>Aussprache</a:t>
            </a:r>
            <a:r>
              <a:rPr lang="en-US" sz="2000" dirty="0"/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Ausflüge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den </a:t>
            </a:r>
            <a:r>
              <a:rPr lang="en-US" sz="2000" dirty="0" err="1"/>
              <a:t>Partnern</a:t>
            </a:r>
            <a:r>
              <a:rPr lang="en-US" sz="2000" dirty="0"/>
              <a:t>: Lausanne, 1 Tag in die Berge, …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12" descr="IMG_0844">
            <a:extLst>
              <a:ext uri="{FF2B5EF4-FFF2-40B4-BE49-F238E27FC236}">
                <a16:creationId xmlns:a16="http://schemas.microsoft.com/office/drawing/2014/main" id="{1B68AD62-0B55-6D25-C794-A0706D520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" r="3" b="3"/>
          <a:stretch/>
        </p:blipFill>
        <p:spPr>
          <a:xfrm>
            <a:off x="5751461" y="371474"/>
            <a:ext cx="6315700" cy="597931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7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212E1-712B-A73C-D50D-E9E3A8A06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734"/>
            <a:ext cx="2971800" cy="994908"/>
          </a:xfrm>
        </p:spPr>
        <p:txBody>
          <a:bodyPr>
            <a:normAutofit/>
          </a:bodyPr>
          <a:lstStyle/>
          <a:p>
            <a:r>
              <a:rPr lang="de-DE" sz="2800" b="1" dirty="0" err="1">
                <a:latin typeface="+mn-lt"/>
              </a:rPr>
              <a:t>Nouvion-sur-Meuse</a:t>
            </a:r>
            <a:endParaRPr lang="en-DE" sz="2800" b="1" dirty="0"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74EEE0-D0A8-E5F9-3812-7228DDB12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7143"/>
            <a:ext cx="3570514" cy="3080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Typische ländliche Gemeinde in den Ardennen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 in der Nähe von Sedan und der belgischen Grenze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Ca. 2000 Einwohner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Ausflüge nach Reims und Umgebung…</a:t>
            </a:r>
          </a:p>
          <a:p>
            <a:endParaRPr lang="en-DE" dirty="0"/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7A0F32E7-BC36-D11F-4A2C-D35EAE26F2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1245" y="2261809"/>
            <a:ext cx="3810000" cy="3235725"/>
          </a:xfrm>
        </p:spPr>
      </p:pic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24874915-9185-FA2C-CDDA-0D4EE16E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715" y="1870188"/>
            <a:ext cx="4697060" cy="39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A216A-68D2-D9D5-AE10-ED274B2D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/>
          <a:lstStyle/>
          <a:p>
            <a:r>
              <a:rPr lang="de-DE" dirty="0"/>
              <a:t>Schülerzahlen Austausch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569303-B377-1BEC-ACEA-D9AD780A7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5358"/>
            <a:ext cx="9144000" cy="2062843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400" dirty="0"/>
              <a:t>Gutenbergschule: ca. 150 Schüler in der Jahrgangsstufe 7 </a:t>
            </a:r>
          </a:p>
          <a:p>
            <a:pPr eaLnBrk="1" hangingPunct="1"/>
            <a:r>
              <a:rPr lang="de-DE" sz="2400" dirty="0"/>
              <a:t>Montreux: ca. 70</a:t>
            </a:r>
          </a:p>
          <a:p>
            <a:pPr eaLnBrk="1" hangingPunct="1"/>
            <a:r>
              <a:rPr lang="de-DE" sz="2400" dirty="0" err="1"/>
              <a:t>Nouvion</a:t>
            </a:r>
            <a:r>
              <a:rPr lang="de-DE" sz="2400" dirty="0"/>
              <a:t>: ca. </a:t>
            </a:r>
            <a:r>
              <a:rPr lang="de-DE" sz="2400"/>
              <a:t>20</a:t>
            </a:r>
            <a:endParaRPr lang="de-DE" sz="2400" dirty="0"/>
          </a:p>
          <a:p>
            <a:r>
              <a:rPr lang="de-DE" sz="2400" dirty="0"/>
              <a:t>&gt; Vorrang bei der Zuordnung haben </a:t>
            </a:r>
            <a:r>
              <a:rPr lang="de-DE" sz="2400" dirty="0" err="1"/>
              <a:t>Bilis</a:t>
            </a:r>
            <a:r>
              <a:rPr lang="de-DE" sz="2400" dirty="0"/>
              <a:t>! Aber kein Einfluss auf Ort!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2941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4B7D7-1ABB-949B-B459-60F7DF68B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/>
          <a:lstStyle/>
          <a:p>
            <a:r>
              <a:rPr lang="de-DE" dirty="0"/>
              <a:t>Zuordnungsverfahren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98BEA0-64AC-0D49-36EC-D32231151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243" y="2329543"/>
            <a:ext cx="9214757" cy="2928257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de-DE" sz="9600" dirty="0"/>
              <a:t>Zuordnung erfolgt in Absprache mit den Französischkollegen Klasse 7 und den Kollegen in der Schweiz/in Frankreich 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de-DE" sz="9600" b="1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de-DE" sz="9600" dirty="0"/>
              <a:t>Nicht unbedingt reine Klassengruppen beim Programm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de-DE" sz="96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de-DE" sz="9600" dirty="0"/>
              <a:t>Durch Änderung der Klassenzusammensetzung zum Schuljahreswechsel (z.B. Nichtversetzung) kann es kurzfristig noch zu Änderungen / Absagen kommen 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6614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EF3ED-C9C8-D40B-1B40-8958F98A5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4908"/>
          </a:xfrm>
        </p:spPr>
        <p:txBody>
          <a:bodyPr/>
          <a:lstStyle/>
          <a:p>
            <a:r>
              <a:rPr lang="de-DE" dirty="0"/>
              <a:t>Ablauf des Austauschs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641090-1B88-7524-FE6D-84E05065F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5642" y="2280558"/>
            <a:ext cx="9062357" cy="241118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Informationsschreiben und Anmeldung zu Beginn des 2. Halbjahres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Zuordnung der Partner und Kontaktaufnahme im Laufe des 2. Halbjahres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September 2025: Besuch der Gäste in Wiesbaden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März 2026: Rückbesuch in der Schweiz bzw. Frankreich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992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0FE5A-A235-DA0A-A959-0913A7549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4023"/>
          </a:xfrm>
        </p:spPr>
        <p:txBody>
          <a:bodyPr/>
          <a:lstStyle/>
          <a:p>
            <a:r>
              <a:rPr lang="de-DE" dirty="0"/>
              <a:t>Rahmenbedingungen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DCC5F0-7BE2-A518-BC19-F4E3D6F89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314" y="2188030"/>
            <a:ext cx="9078686" cy="2351314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dirty="0"/>
              <a:t>Kosten: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de-DE" dirty="0"/>
              <a:t>ca. 100-150 € (beide Wochen) : Programm in Wiesbaden für Deutsche und Gäste + Bus für den Gegenbesuch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de-DE" dirty="0"/>
              <a:t>Unterstützung durch Schule möglich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de-DE" dirty="0"/>
              <a:t>Anmeldung für beide Wochen verbindlich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85378591"/>
      </p:ext>
    </p:extLst>
  </p:cSld>
  <p:clrMapOvr>
    <a:masterClrMapping/>
  </p:clrMapOvr>
</p:sld>
</file>

<file path=ppt/theme/theme1.xml><?xml version="1.0" encoding="utf-8"?>
<a:theme xmlns:a="http://schemas.openxmlformats.org/drawingml/2006/main" name="TdoT-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C1842CC6D7F04C8BDA703E6C89A748" ma:contentTypeVersion="3" ma:contentTypeDescription="Ein neues Dokument erstellen." ma:contentTypeScope="" ma:versionID="5e2d9143c818bbdb28738d7f4b0c3a98">
  <xsd:schema xmlns:xsd="http://www.w3.org/2001/XMLSchema" xmlns:xs="http://www.w3.org/2001/XMLSchema" xmlns:p="http://schemas.microsoft.com/office/2006/metadata/properties" xmlns:ns2="f0f034d7-7d94-4278-994c-6c9f3382c000" targetNamespace="http://schemas.microsoft.com/office/2006/metadata/properties" ma:root="true" ma:fieldsID="b5d87db65256585ec52504296765fb5c" ns2:_="">
    <xsd:import namespace="f0f034d7-7d94-4278-994c-6c9f3382c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034d7-7d94-4278-994c-6c9f3382c0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9F827E-C13B-4BE4-B376-6B23CAE057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A2D14-C8CD-4AA6-BB8F-DBEBE1BAF62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0f034d7-7d94-4278-994c-6c9f3382c000"/>
  </ds:schemaRefs>
</ds:datastoreItem>
</file>

<file path=customXml/itemProps3.xml><?xml version="1.0" encoding="utf-8"?>
<ds:datastoreItem xmlns:ds="http://schemas.openxmlformats.org/officeDocument/2006/customXml" ds:itemID="{867D53DC-E493-4B4C-B8A4-52381D5FD0F2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ppt7C52.tmp</Template>
  <TotalTime>0</TotalTime>
  <Words>486</Words>
  <Application>Microsoft Office PowerPoint</Application>
  <PresentationFormat>Breitbild</PresentationFormat>
  <Paragraphs>80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TdoT-Vorlage</vt:lpstr>
      <vt:lpstr>   </vt:lpstr>
      <vt:lpstr>frankophone Austauschpartner</vt:lpstr>
      <vt:lpstr>Warum Schüleraustausch?</vt:lpstr>
      <vt:lpstr>Die Austauschorte</vt:lpstr>
      <vt:lpstr>Nouvion-sur-Meuse</vt:lpstr>
      <vt:lpstr>Schülerzahlen Austausch</vt:lpstr>
      <vt:lpstr>Zuordnungsverfahren</vt:lpstr>
      <vt:lpstr>Ablauf des Austauschs</vt:lpstr>
      <vt:lpstr>Rahmenbedingungen</vt:lpstr>
      <vt:lpstr>Programm des Austauschs</vt:lpstr>
      <vt:lpstr>Aufgabe der Schüler</vt:lpstr>
      <vt:lpstr>Rolle der Eltern</vt:lpstr>
      <vt:lpstr>Fazit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Meier</dc:creator>
  <cp:lastModifiedBy>michaela kugler</cp:lastModifiedBy>
  <cp:revision>30</cp:revision>
  <cp:lastPrinted>2021-01-15T14:09:10Z</cp:lastPrinted>
  <dcterms:created xsi:type="dcterms:W3CDTF">2020-12-13T16:51:57Z</dcterms:created>
  <dcterms:modified xsi:type="dcterms:W3CDTF">2024-09-09T14:14:48Z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0x010100F6C1842CC6D7F04C8BDA703E6C89A748</vt:lpwstr>
  </property>
</Properties>
</file>